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70" r:id="rId2"/>
    <p:sldId id="357" r:id="rId3"/>
    <p:sldId id="340" r:id="rId4"/>
    <p:sldId id="292" r:id="rId5"/>
    <p:sldId id="339" r:id="rId6"/>
    <p:sldId id="324" r:id="rId7"/>
    <p:sldId id="337" r:id="rId8"/>
    <p:sldId id="334" r:id="rId9"/>
    <p:sldId id="307" r:id="rId10"/>
    <p:sldId id="318" r:id="rId11"/>
    <p:sldId id="341" r:id="rId12"/>
    <p:sldId id="296" r:id="rId13"/>
    <p:sldId id="350" r:id="rId14"/>
    <p:sldId id="352" r:id="rId15"/>
    <p:sldId id="360" r:id="rId16"/>
    <p:sldId id="353" r:id="rId17"/>
    <p:sldId id="354" r:id="rId18"/>
    <p:sldId id="355" r:id="rId19"/>
    <p:sldId id="356" r:id="rId20"/>
    <p:sldId id="362" r:id="rId21"/>
  </p:sldIdLst>
  <p:sldSz cx="9906000" cy="6858000" type="A4"/>
  <p:notesSz cx="6797675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CD450"/>
    <a:srgbClr val="31AA1C"/>
    <a:srgbClr val="9DBCB0"/>
    <a:srgbClr val="93B1CC"/>
    <a:srgbClr val="B7AA9E"/>
    <a:srgbClr val="C4C18E"/>
    <a:srgbClr val="CF3900"/>
    <a:srgbClr val="00213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75307" autoAdjust="0"/>
  </p:normalViewPr>
  <p:slideViewPr>
    <p:cSldViewPr snapToGrid="0">
      <p:cViewPr>
        <p:scale>
          <a:sx n="50" d="100"/>
          <a:sy n="50" d="100"/>
        </p:scale>
        <p:origin x="-1620" y="-756"/>
      </p:cViewPr>
      <p:guideLst>
        <p:guide orient="horz" pos="2152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1B268D8-772F-4AA2-BD65-894DB7EEA3AB}" type="datetimeFigureOut">
              <a:rPr lang="en-GB"/>
              <a:pPr>
                <a:defRPr/>
              </a:pPr>
              <a:t>22/11/2013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FECC18C-B870-4CBA-B1D2-0AF8257E1B4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4304072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dirty="0">
                <a:latin typeface="Arial" pitchFamily="-106" charset="0"/>
                <a:ea typeface="Arial" pitchFamily="-106" charset="0"/>
                <a:cs typeface="Arial" pitchFamily="-10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dirty="0">
                <a:latin typeface="Arial" pitchFamily="-106" charset="0"/>
                <a:ea typeface="Arial" pitchFamily="-106" charset="0"/>
                <a:cs typeface="Arial" pitchFamily="-10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4538"/>
            <a:ext cx="537527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dirty="0">
                <a:latin typeface="Arial" pitchFamily="-106" charset="0"/>
                <a:ea typeface="Arial" pitchFamily="-106" charset="0"/>
                <a:cs typeface="Arial" pitchFamily="-10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D66DD35-4827-472A-A6BE-CB91432A69A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3586012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pitchFamily="-105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pitchFamily="-105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pitchFamily="-105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pitchFamily="-105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pitchFamily="-105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casrai.org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casrai.org/about/announcements/casrai-uk-working-group-to-advance-integrated-standards-for-open-access" TargetMode="External"/><Relationship Id="rId4" Type="http://schemas.openxmlformats.org/officeDocument/2006/relationships/hyperlink" Target="http://dictionary.casrai.org/" TargetMode="Externa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odin-project.eu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GU</a:t>
            </a:r>
            <a:r>
              <a:rPr lang="en-US" baseline="0" dirty="0" smtClean="0"/>
              <a:t> work and demo of registry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7651" name="Slide Number Placeholder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6DB3D6C-5737-4DC9-A4A1-BE2D4E71D365}" type="slidenum">
              <a:rPr lang="en-GB" sz="1200"/>
              <a:pPr algn="r"/>
              <a:t>9</a:t>
            </a:fld>
            <a:endParaRPr lang="en-GB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7651" name="Slide Number Placeholder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6DB3D6C-5737-4DC9-A4A1-BE2D4E71D365}" type="slidenum">
              <a:rPr lang="en-GB" sz="1200"/>
              <a:pPr algn="r"/>
              <a:t>10</a:t>
            </a:fld>
            <a:endParaRPr lang="en-GB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This is a back office screen used by the repository team and does not show publicly.  Encouraging inclusion of dataset information in papers and checking compliance.  It allows us to report to RCUK.  </a:t>
            </a:r>
          </a:p>
          <a:p>
            <a:endParaRPr lang="en-US" dirty="0" smtClean="0"/>
          </a:p>
          <a:p>
            <a:r>
              <a:rPr lang="en-US" dirty="0" smtClean="0"/>
              <a:t>There is a consultation out</a:t>
            </a:r>
            <a:r>
              <a:rPr lang="en-US" baseline="0" dirty="0" smtClean="0"/>
              <a:t> for</a:t>
            </a:r>
            <a:r>
              <a:rPr lang="en-US" dirty="0" smtClean="0"/>
              <a:t> V4OA </a:t>
            </a:r>
            <a:r>
              <a:rPr lang="en-US" u="sng" dirty="0" smtClean="0"/>
              <a:t>http://v4oa.net/2013/10/02/v4oa-public-consultation-paper-released/</a:t>
            </a:r>
          </a:p>
          <a:p>
            <a:endParaRPr lang="en-US" dirty="0" smtClean="0"/>
          </a:p>
          <a:p>
            <a:r>
              <a:rPr lang="en-US" dirty="0" smtClean="0"/>
              <a:t>The outputs from this consultation, along with inputs from the RCUK guidance, will be fed into work being led by CASRAI </a:t>
            </a:r>
            <a:r>
              <a:rPr lang="en-US" u="sng" dirty="0" smtClean="0">
                <a:hlinkClick r:id="rId3"/>
              </a:rPr>
              <a:t>http://casrai.org/</a:t>
            </a:r>
            <a:r>
              <a:rPr lang="en-US" dirty="0" smtClean="0"/>
              <a:t> to document agreement on integrated OA reporting standards and publish that agreement to the online dictionary for research administration data standards (</a:t>
            </a:r>
            <a:r>
              <a:rPr lang="en-US" u="sng" dirty="0" smtClean="0">
                <a:hlinkClick r:id="rId4"/>
              </a:rPr>
              <a:t>http://dictionary.casrai.org</a:t>
            </a:r>
            <a:r>
              <a:rPr lang="en-US" dirty="0" smtClean="0"/>
              <a:t>).</a:t>
            </a:r>
            <a:r>
              <a:rPr lang="en-GB" dirty="0" smtClean="0"/>
              <a:t>   See blog post </a:t>
            </a:r>
            <a:r>
              <a:rPr lang="en-GB" dirty="0" smtClean="0">
                <a:hlinkClick r:id="rId5"/>
              </a:rPr>
              <a:t>http://casrai.org/about/announcements/casrai-uk-working-group-to-advance-integrated-standards-for-open-access</a:t>
            </a:r>
            <a:r>
              <a:rPr lang="en-GB" dirty="0" smtClean="0"/>
              <a:t>The objective is a single online registry of such administrative standards in order to simplify implementation and interoperability in common research-supporting software and across organizational, discipline and national boundaries.</a:t>
            </a:r>
          </a:p>
          <a:p>
            <a:endParaRPr lang="en-GB" dirty="0" smtClean="0"/>
          </a:p>
          <a:p>
            <a:endParaRPr lang="en-US" dirty="0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2A490E-D60C-4C73-B85E-D0636F43A11F}" type="slidenum">
              <a:rPr lang="en-GB" smtClean="0"/>
              <a:pPr/>
              <a:t>11</a:t>
            </a:fld>
            <a:endParaRPr lang="en-GB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9699" name="Slide Number Placeholder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DA42C6F-F0D1-4483-A329-8FF1C0C88208}" type="slidenum">
              <a:rPr lang="en-GB" sz="1200"/>
              <a:pPr algn="r"/>
              <a:t>12</a:t>
            </a:fld>
            <a:endParaRPr lang="en-GB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66DD35-4827-472A-A6BE-CB91432A69AD}" type="slidenum">
              <a:rPr lang="en-GB" smtClean="0"/>
              <a:pPr>
                <a:defRPr/>
              </a:pPr>
              <a:t>13</a:t>
            </a:fld>
            <a:endParaRPr lang="en-GB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66DD35-4827-472A-A6BE-CB91432A69AD}" type="slidenum">
              <a:rPr lang="en-GB" smtClean="0"/>
              <a:pPr>
                <a:defRPr/>
              </a:pPr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6338277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66DD35-4827-472A-A6BE-CB91432A69AD}" type="slidenum">
              <a:rPr lang="en-GB" smtClean="0"/>
              <a:pPr>
                <a:defRPr/>
              </a:pPr>
              <a:t>15</a:t>
            </a:fld>
            <a:endParaRPr lang="en-GB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Retention dates and extension of these for last data access need to be clearer. 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66DD35-4827-472A-A6BE-CB91432A69AD}" type="slidenum">
              <a:rPr lang="en-GB" smtClean="0"/>
              <a:pPr>
                <a:defRPr/>
              </a:pPr>
              <a:t>16</a:t>
            </a:fld>
            <a:endParaRPr lang="en-GB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66DD35-4827-472A-A6BE-CB91432A69AD}" type="slidenum">
              <a:rPr lang="en-GB" smtClean="0"/>
              <a:pPr>
                <a:defRPr/>
              </a:pPr>
              <a:t>17</a:t>
            </a:fld>
            <a:endParaRPr lang="en-GB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66DD35-4827-472A-A6BE-CB91432A69AD}" type="slidenum">
              <a:rPr lang="en-GB" smtClean="0"/>
              <a:pPr>
                <a:defRPr/>
              </a:pPr>
              <a:t>18</a:t>
            </a:fld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Also research misconduct investigations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66DD35-4827-472A-A6BE-CB91432A69AD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7237984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532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BA11BE-CB52-466E-84D7-34C7292F2FF1}" type="slidenum">
              <a:rPr lang="en-GB" smtClean="0"/>
              <a:pPr/>
              <a:t>19</a:t>
            </a:fld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66DD35-4827-472A-A6BE-CB91432A69AD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F1F6F0-F5A1-4FC5-BA51-3C2A41872E6B}" type="slidenum">
              <a:rPr lang="en-GB" smtClean="0"/>
              <a:pPr/>
              <a:t>3</a:t>
            </a:fld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3555" name="Slide Number Placeholder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A6DB7DB-8F98-4F75-99F0-528C51A257DA}" type="slidenum">
              <a:rPr lang="en-GB" sz="1200"/>
              <a:pPr algn="r"/>
              <a:t>4</a:t>
            </a:fld>
            <a:endParaRPr lang="en-GB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British Library may have some useful </a:t>
            </a:r>
            <a:r>
              <a:rPr lang="en-US" dirty="0" err="1" smtClean="0"/>
              <a:t>DataCite</a:t>
            </a:r>
            <a:r>
              <a:rPr lang="en-US" baseline="0" dirty="0" smtClean="0"/>
              <a:t> </a:t>
            </a:r>
            <a:r>
              <a:rPr lang="en-US" dirty="0" smtClean="0"/>
              <a:t>case studies available which may help with advocacy.</a:t>
            </a:r>
          </a:p>
          <a:p>
            <a:endParaRPr lang="en-US" dirty="0" smtClean="0"/>
          </a:p>
        </p:txBody>
      </p:sp>
      <p:sp>
        <p:nvSpPr>
          <p:cNvPr id="23555" name="Slide Number Placeholder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A6DB7DB-8F98-4F75-99F0-528C51A257DA}" type="slidenum">
              <a:rPr lang="en-GB" sz="1200"/>
              <a:pPr algn="r"/>
              <a:t>5</a:t>
            </a:fld>
            <a:endParaRPr lang="en-GB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British Library may have some useful case studies available soon which may help with advocacy.</a:t>
            </a:r>
          </a:p>
        </p:txBody>
      </p:sp>
      <p:sp>
        <p:nvSpPr>
          <p:cNvPr id="23555" name="Slide Number Placeholder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A6DB7DB-8F98-4F75-99F0-528C51A257DA}" type="slidenum">
              <a:rPr lang="en-GB" sz="1200"/>
              <a:pPr algn="r"/>
              <a:t>6</a:t>
            </a:fld>
            <a:endParaRPr lang="en-GB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35E453-AEEE-4E2B-97A3-E72F97DC1084}" type="slidenum">
              <a:rPr lang="en-GB" smtClean="0"/>
              <a:pPr/>
              <a:t>7</a:t>
            </a:fld>
            <a:endParaRPr lang="en-GB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dirty="0" smtClean="0"/>
              <a:t>ORCID = Open Researcher and Contributor ID.    Helps distinguish and </a:t>
            </a:r>
            <a:r>
              <a:rPr lang="en-GB" b="1" dirty="0" smtClean="0"/>
              <a:t>aggregate research outputs</a:t>
            </a:r>
            <a:r>
              <a:rPr lang="en-GB" dirty="0" smtClean="0"/>
              <a:t> from others with similar names – it is global.  It will help </a:t>
            </a:r>
            <a:r>
              <a:rPr lang="en-GB" b="1" dirty="0" smtClean="0"/>
              <a:t>transfer data</a:t>
            </a:r>
            <a:r>
              <a:rPr lang="en-GB" dirty="0" smtClean="0"/>
              <a:t> between organisations.  We hope to be able to provide a range of services to academics. ODIN project is looking at interoperability of ORCID and </a:t>
            </a:r>
            <a:r>
              <a:rPr lang="en-GB" dirty="0" err="1" smtClean="0"/>
              <a:t>DataCite</a:t>
            </a:r>
            <a:r>
              <a:rPr lang="en-GB" dirty="0" smtClean="0"/>
              <a:t>  </a:t>
            </a:r>
            <a:r>
              <a:rPr lang="en-GB" u="sng" dirty="0" smtClean="0">
                <a:hlinkClick r:id="rId3"/>
              </a:rPr>
              <a:t>http://odin-project.eu/</a:t>
            </a:r>
            <a:r>
              <a:rPr lang="en-GB" u="sng" dirty="0" smtClean="0"/>
              <a:t> 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err="1" smtClean="0"/>
              <a:t>DataCite</a:t>
            </a:r>
            <a:r>
              <a:rPr lang="en-GB" dirty="0" smtClean="0"/>
              <a:t>.  Robust data storage.  Simple and clean metadata schema.  Digital Object Identifier (DOI) per collection (not file).  New version needs new DOI.  Includes advice on citation.</a:t>
            </a:r>
          </a:p>
          <a:p>
            <a:r>
              <a:rPr lang="en-US" dirty="0" smtClean="0"/>
              <a:t> </a:t>
            </a:r>
          </a:p>
        </p:txBody>
      </p:sp>
      <p:sp>
        <p:nvSpPr>
          <p:cNvPr id="21507" name="Slide Number Placeholder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7B57F05-7FA1-480F-AAFA-1A631EFE905F}" type="slidenum">
              <a:rPr lang="en-GB" sz="1200"/>
              <a:pPr algn="r"/>
              <a:t>8</a:t>
            </a:fld>
            <a:endParaRPr lang="en-GB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PPTsky.jpg"/>
          <p:cNvPicPr>
            <a:picLocks noChangeAspect="1"/>
          </p:cNvPicPr>
          <p:nvPr userDrawn="1"/>
        </p:nvPicPr>
        <p:blipFill>
          <a:blip r:embed="rId2" cstate="print"/>
          <a:srcRect t="2911" r="6810"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6"/>
          <p:cNvSpPr>
            <a:spLocks noChangeArrowheads="1"/>
          </p:cNvSpPr>
          <p:nvPr userDrawn="1"/>
        </p:nvSpPr>
        <p:spPr bwMode="auto">
          <a:xfrm>
            <a:off x="0" y="0"/>
            <a:ext cx="9906000" cy="1381125"/>
          </a:xfrm>
          <a:prstGeom prst="rect">
            <a:avLst/>
          </a:prstGeom>
          <a:solidFill>
            <a:srgbClr val="00213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pic>
        <p:nvPicPr>
          <p:cNvPr id="6" name="Picture 8" descr="UoG_keyline.eps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2750" y="374650"/>
            <a:ext cx="19685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449263" y="1927225"/>
            <a:ext cx="5859462" cy="10572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defRPr sz="3600" b="1">
                <a:solidFill>
                  <a:srgbClr val="00213B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49263" y="3033713"/>
            <a:ext cx="5859462" cy="973137"/>
          </a:xfrm>
        </p:spPr>
        <p:txBody>
          <a:bodyPr/>
          <a:lstStyle>
            <a:lvl1pPr>
              <a:buNone/>
              <a:defRPr sz="3600" b="0">
                <a:solidFill>
                  <a:srgbClr val="00213B"/>
                </a:solidFill>
              </a:defRPr>
            </a:lvl1pPr>
          </a:lstStyle>
          <a:p>
            <a:r>
              <a:rPr lang="en-GB" smtClean="0"/>
              <a:t>Click to edit Master subtitle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393700" y="2501900"/>
            <a:ext cx="90805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latin typeface="Arial" pitchFamily="-106" charset="0"/>
                <a:ea typeface="Arial" pitchFamily="-106" charset="0"/>
                <a:cs typeface="Arial" pitchFamily="-106" charset="0"/>
              </a:rPr>
              <a:t>Body text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6400" y="1612900"/>
            <a:ext cx="6934200" cy="673100"/>
          </a:xfrm>
        </p:spPr>
        <p:txBody>
          <a:bodyPr/>
          <a:lstStyle>
            <a:lvl1pPr marL="0" indent="0" algn="l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D5250-DD2C-4C89-9797-240D297406C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CAE09F-FB51-4562-B53F-53E565AA94E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0F5A65-47ED-4569-B313-F54FA09DBEC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E9202C-C9FE-4CB5-AF59-003CABA1921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F6916B-09EB-493B-8AF6-92027261D11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 userDrawn="1"/>
        </p:nvSpPr>
        <p:spPr bwMode="auto">
          <a:xfrm>
            <a:off x="0" y="0"/>
            <a:ext cx="9906000" cy="1381125"/>
          </a:xfrm>
          <a:prstGeom prst="rect">
            <a:avLst/>
          </a:prstGeom>
          <a:solidFill>
            <a:srgbClr val="00213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7513" y="1622425"/>
            <a:ext cx="9348787" cy="482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10663" y="6570663"/>
            <a:ext cx="795337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63080416-9A8D-4397-A5F3-DAB52AAB8A7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1029" name="Picture 5" descr="UoG_keyline.eps"/>
          <p:cNvPicPr>
            <a:picLocks noChangeAspect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2750" y="374650"/>
            <a:ext cx="19685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+mj-lt"/>
          <a:ea typeface="Arial" pitchFamily="-105" charset="0"/>
          <a:cs typeface="+mj-cs"/>
        </a:defRPr>
      </a:lvl1pPr>
      <a:lvl2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ea typeface="Arial" pitchFamily="-105" charset="0"/>
          <a:cs typeface="Arial" charset="0"/>
        </a:defRPr>
      </a:lvl2pPr>
      <a:lvl3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ea typeface="Arial" pitchFamily="-105" charset="0"/>
          <a:cs typeface="Arial" charset="0"/>
        </a:defRPr>
      </a:lvl3pPr>
      <a:lvl4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ea typeface="Arial" pitchFamily="-105" charset="0"/>
          <a:cs typeface="Arial" charset="0"/>
        </a:defRPr>
      </a:lvl4pPr>
      <a:lvl5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ea typeface="Arial" pitchFamily="-105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30000"/>
        </a:spcBef>
        <a:spcAft>
          <a:spcPct val="0"/>
        </a:spcAft>
        <a:buChar char="•"/>
        <a:defRPr sz="2800" b="1">
          <a:solidFill>
            <a:srgbClr val="00213B"/>
          </a:solidFill>
          <a:latin typeface="+mn-lt"/>
          <a:ea typeface="Arial" pitchFamily="-105" charset="0"/>
          <a:cs typeface="+mn-cs"/>
        </a:defRPr>
      </a:lvl1pPr>
      <a:lvl2pPr marL="1588" indent="455613" algn="l" rtl="0" eaLnBrk="0" fontAlgn="base" hangingPunct="0">
        <a:spcBef>
          <a:spcPct val="3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  <a:ea typeface="Arial" pitchFamily="-105" charset="0"/>
          <a:cs typeface="+mn-cs"/>
        </a:defRPr>
      </a:lvl2pPr>
      <a:lvl3pPr marL="177800" indent="-174625" algn="l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latin typeface="+mn-lt"/>
          <a:ea typeface="Arial" pitchFamily="-105" charset="0"/>
          <a:cs typeface="+mn-cs"/>
        </a:defRPr>
      </a:lvl3pPr>
      <a:lvl4pPr marL="346075" indent="-166688" algn="l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SzPct val="80000"/>
        <a:buFont typeface="Arial" charset="0"/>
        <a:buChar char="–"/>
        <a:defRPr sz="2000">
          <a:solidFill>
            <a:schemeClr val="tx1"/>
          </a:solidFill>
          <a:latin typeface="+mn-lt"/>
          <a:ea typeface="Arial" pitchFamily="-105" charset="0"/>
          <a:cs typeface="+mn-cs"/>
        </a:defRPr>
      </a:lvl4pPr>
      <a:lvl5pPr marL="523875" indent="-176213" algn="l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ea typeface="Arial" pitchFamily="-105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Research-openaccess@gla.ac.uk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2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hyperlink" Target="http://researchdata.gla.ac.uk/" TargetMode="Externa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psrc.ac.uk/about/standards/researchdata/Pages/policyframework.aspx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5" Type="http://schemas.openxmlformats.org/officeDocument/2006/relationships/image" Target="../media/image23.wmf"/><Relationship Id="rId4" Type="http://schemas.openxmlformats.org/officeDocument/2006/relationships/hyperlink" Target="mailto:research-openaccess@gla.ac.uk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hyperlink" Target="http://www.gla.ac.uk/media/media_227599_en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cerif4datasets.wordpress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6"/>
          <p:cNvSpPr>
            <a:spLocks noGrp="1" noChangeArrowheads="1"/>
          </p:cNvSpPr>
          <p:nvPr>
            <p:ph type="ctrTitle"/>
          </p:nvPr>
        </p:nvSpPr>
        <p:spPr>
          <a:xfrm>
            <a:off x="439738" y="1641475"/>
            <a:ext cx="5859462" cy="1057275"/>
          </a:xfrm>
          <a:noFill/>
        </p:spPr>
        <p:txBody>
          <a:bodyPr/>
          <a:lstStyle/>
          <a:p>
            <a:r>
              <a:rPr lang="en-GB" sz="3200" dirty="0" smtClean="0"/>
              <a:t>Research Data Management</a:t>
            </a:r>
            <a:br>
              <a:rPr lang="en-GB" sz="3200" dirty="0" smtClean="0"/>
            </a:br>
            <a:r>
              <a:rPr lang="en-GB" sz="3200" dirty="0" smtClean="0"/>
              <a:t>November 2013</a:t>
            </a:r>
          </a:p>
        </p:txBody>
      </p:sp>
      <p:sp>
        <p:nvSpPr>
          <p:cNvPr id="10242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439738" y="2776538"/>
            <a:ext cx="6503987" cy="973137"/>
          </a:xfrm>
        </p:spPr>
        <p:txBody>
          <a:bodyPr/>
          <a:lstStyle/>
          <a:p>
            <a:pPr marL="0" indent="0">
              <a:lnSpc>
                <a:spcPct val="80000"/>
              </a:lnSpc>
            </a:pPr>
            <a:endParaRPr lang="en-GB" sz="2000" dirty="0" smtClean="0"/>
          </a:p>
          <a:p>
            <a:pPr marL="0" indent="0">
              <a:lnSpc>
                <a:spcPct val="80000"/>
              </a:lnSpc>
            </a:pPr>
            <a:endParaRPr lang="en-GB" sz="2000" dirty="0" smtClean="0"/>
          </a:p>
          <a:p>
            <a:pPr marL="0" indent="0">
              <a:lnSpc>
                <a:spcPct val="80000"/>
              </a:lnSpc>
            </a:pPr>
            <a:r>
              <a:rPr lang="en-GB" sz="2000" dirty="0" smtClean="0"/>
              <a:t> </a:t>
            </a:r>
          </a:p>
          <a:p>
            <a:pPr marL="0" indent="0">
              <a:lnSpc>
                <a:spcPct val="80000"/>
              </a:lnSpc>
            </a:pPr>
            <a:r>
              <a:rPr lang="en-GB" sz="2000" dirty="0" smtClean="0"/>
              <a:t>Valerie McCutcheon, Research Information Manager</a:t>
            </a:r>
          </a:p>
        </p:txBody>
      </p:sp>
    </p:spTree>
  </p:cSld>
  <p:clrMapOvr>
    <a:masterClrMapping/>
  </p:clrMapOvr>
  <p:transition advTm="1244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  <p:sp>
        <p:nvSpPr>
          <p:cNvPr id="26626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4800" dirty="0" smtClean="0"/>
              <a:t>Title of dataset</a:t>
            </a:r>
          </a:p>
          <a:p>
            <a:pPr eaLnBrk="1" hangingPunct="1">
              <a:lnSpc>
                <a:spcPct val="90000"/>
              </a:lnSpc>
            </a:pPr>
            <a:r>
              <a:rPr lang="en-GB" sz="4800" dirty="0" smtClean="0"/>
              <a:t>Creator/s</a:t>
            </a:r>
          </a:p>
          <a:p>
            <a:pPr eaLnBrk="1" hangingPunct="1">
              <a:lnSpc>
                <a:spcPct val="90000"/>
              </a:lnSpc>
            </a:pPr>
            <a:r>
              <a:rPr lang="en-GB" sz="4800" dirty="0" smtClean="0"/>
              <a:t>Publisher e.g. University of Glasgow</a:t>
            </a:r>
          </a:p>
          <a:p>
            <a:pPr eaLnBrk="1" hangingPunct="1">
              <a:lnSpc>
                <a:spcPct val="90000"/>
              </a:lnSpc>
            </a:pPr>
            <a:r>
              <a:rPr lang="en-GB" sz="4800" dirty="0" smtClean="0"/>
              <a:t>Original Publication URL </a:t>
            </a:r>
          </a:p>
          <a:p>
            <a:pPr eaLnBrk="1" hangingPunct="1">
              <a:lnSpc>
                <a:spcPct val="90000"/>
              </a:lnSpc>
            </a:pPr>
            <a:r>
              <a:rPr lang="en-GB" sz="4800" dirty="0" smtClean="0"/>
              <a:t>Publication Date of dataset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eaLnBrk="0" hangingPunct="0">
              <a:lnSpc>
                <a:spcPct val="90000"/>
              </a:lnSpc>
              <a:defRPr/>
            </a:pPr>
            <a:r>
              <a:rPr lang="en-GB" sz="3000" kern="0" dirty="0">
                <a:solidFill>
                  <a:schemeClr val="bg1"/>
                </a:solidFill>
                <a:latin typeface="+mj-lt"/>
                <a:ea typeface="Arial" pitchFamily="-105" charset="0"/>
                <a:cs typeface="+mj-cs"/>
              </a:rPr>
              <a:t>Metadata</a:t>
            </a:r>
          </a:p>
        </p:txBody>
      </p:sp>
    </p:spTree>
  </p:cSld>
  <p:clrMapOvr>
    <a:masterClrMapping/>
  </p:clrMapOvr>
  <p:transition advTm="1417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  <p:sp>
        <p:nvSpPr>
          <p:cNvPr id="26626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3200" dirty="0" smtClean="0"/>
              <a:t>Some journals require</a:t>
            </a:r>
          </a:p>
          <a:p>
            <a:pPr eaLnBrk="1" hangingPunct="1">
              <a:lnSpc>
                <a:spcPct val="90000"/>
              </a:lnSpc>
            </a:pPr>
            <a:r>
              <a:rPr lang="en-GB" sz="3200" dirty="0" smtClean="0"/>
              <a:t>Allows the impact of data to be tracked</a:t>
            </a:r>
          </a:p>
          <a:p>
            <a:pPr eaLnBrk="1" hangingPunct="1">
              <a:lnSpc>
                <a:spcPct val="90000"/>
              </a:lnSpc>
            </a:pPr>
            <a:r>
              <a:rPr lang="en-GB" sz="3200" dirty="0" smtClean="0"/>
              <a:t>Glasgow format</a:t>
            </a:r>
          </a:p>
          <a:p>
            <a:pPr eaLnBrk="1" hangingPunct="1">
              <a:lnSpc>
                <a:spcPct val="90000"/>
              </a:lnSpc>
              <a:buNone/>
            </a:pPr>
            <a:endParaRPr lang="en-GB" sz="3200" dirty="0" smtClean="0"/>
          </a:p>
          <a:p>
            <a:pPr eaLnBrk="1" hangingPunct="1">
              <a:lnSpc>
                <a:spcPct val="90000"/>
              </a:lnSpc>
              <a:buNone/>
            </a:pPr>
            <a:r>
              <a:rPr lang="en-GB" sz="3200" dirty="0" smtClean="0"/>
              <a:t>‘</a:t>
            </a:r>
            <a:r>
              <a:rPr lang="en-US" sz="3200" dirty="0" smtClean="0"/>
              <a:t>10.XXXX/gla.researchdata.2013.29’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sz="3200" dirty="0" smtClean="0"/>
          </a:p>
          <a:p>
            <a:pPr eaLnBrk="1" hangingPunct="1">
              <a:lnSpc>
                <a:spcPct val="90000"/>
              </a:lnSpc>
              <a:buNone/>
            </a:pPr>
            <a:r>
              <a:rPr lang="en-US" sz="3200" dirty="0" smtClean="0"/>
              <a:t>Example from UKDA:</a:t>
            </a:r>
            <a:endParaRPr lang="en-GB" sz="3200" dirty="0" smtClean="0">
              <a:hlinkClick r:id="rId3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en-GB" sz="3200" dirty="0" smtClean="0">
                <a:hlinkClick r:id="rId3"/>
              </a:rPr>
              <a:t>http://dx.doi.org/10.5255/UKDA-SN-7106-1</a:t>
            </a:r>
          </a:p>
          <a:p>
            <a:pPr eaLnBrk="1" hangingPunct="1">
              <a:lnSpc>
                <a:spcPct val="90000"/>
              </a:lnSpc>
              <a:buNone/>
            </a:pPr>
            <a:endParaRPr lang="en-GB" sz="3600" dirty="0" smtClean="0"/>
          </a:p>
          <a:p>
            <a:pPr eaLnBrk="1" hangingPunct="1">
              <a:lnSpc>
                <a:spcPct val="90000"/>
              </a:lnSpc>
              <a:buNone/>
            </a:pPr>
            <a:endParaRPr lang="en-GB" sz="4800" dirty="0" smtClean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eaLnBrk="0" hangingPunct="0">
              <a:lnSpc>
                <a:spcPct val="90000"/>
              </a:lnSpc>
              <a:defRPr/>
            </a:pPr>
            <a:r>
              <a:rPr lang="en-GB" sz="3000" kern="0" dirty="0" smtClean="0">
                <a:solidFill>
                  <a:schemeClr val="bg1"/>
                </a:solidFill>
                <a:latin typeface="+mj-lt"/>
                <a:ea typeface="Arial" pitchFamily="-105" charset="0"/>
                <a:cs typeface="+mj-cs"/>
              </a:rPr>
              <a:t>Digital Object Identifier Service</a:t>
            </a:r>
          </a:p>
          <a:p>
            <a:pPr algn="r" eaLnBrk="0" hangingPunct="0">
              <a:lnSpc>
                <a:spcPct val="90000"/>
              </a:lnSpc>
              <a:defRPr/>
            </a:pPr>
            <a:r>
              <a:rPr lang="en-GB" sz="3000" kern="0" dirty="0" smtClean="0">
                <a:solidFill>
                  <a:schemeClr val="bg1"/>
                </a:solidFill>
                <a:latin typeface="+mj-lt"/>
                <a:ea typeface="Arial" pitchFamily="-105" charset="0"/>
                <a:cs typeface="+mj-cs"/>
              </a:rPr>
              <a:t> </a:t>
            </a:r>
            <a:endParaRPr lang="en-GB" sz="3000" kern="0" dirty="0">
              <a:solidFill>
                <a:schemeClr val="bg1"/>
              </a:solidFill>
              <a:latin typeface="+mj-lt"/>
              <a:ea typeface="Arial" pitchFamily="-105" charset="0"/>
              <a:cs typeface="+mj-cs"/>
            </a:endParaRPr>
          </a:p>
        </p:txBody>
      </p:sp>
    </p:spTree>
  </p:cSld>
  <p:clrMapOvr>
    <a:masterClrMapping/>
  </p:clrMapOvr>
  <p:transition advTm="14911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pic>
        <p:nvPicPr>
          <p:cNvPr id="30722" name="Content Placeholder 3"/>
          <p:cNvPicPr>
            <a:picLocks noGrp="1"/>
          </p:cNvPicPr>
          <p:nvPr>
            <p:ph idx="1"/>
          </p:nvPr>
        </p:nvPicPr>
        <p:blipFill>
          <a:blip r:embed="rId3" cstate="print"/>
          <a:srcRect l="24097" t="19543" r="12411" b="18919"/>
          <a:stretch>
            <a:fillRect/>
          </a:stretch>
        </p:blipFill>
        <p:spPr>
          <a:xfrm>
            <a:off x="0" y="0"/>
            <a:ext cx="9906000" cy="6858000"/>
          </a:xfrm>
        </p:spPr>
      </p:pic>
    </p:spTree>
  </p:cSld>
  <p:clrMapOvr>
    <a:masterClrMapping/>
  </p:clrMapOvr>
  <p:transition advTm="3015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eaLnBrk="0" hangingPunct="0">
              <a:lnSpc>
                <a:spcPct val="90000"/>
              </a:lnSpc>
              <a:defRPr/>
            </a:pPr>
            <a:r>
              <a:rPr lang="en-GB" sz="3000" kern="0" dirty="0" smtClean="0">
                <a:solidFill>
                  <a:schemeClr val="bg1"/>
                </a:solidFill>
                <a:latin typeface="+mj-lt"/>
                <a:ea typeface="Arial" pitchFamily="-105" charset="0"/>
                <a:cs typeface="+mj-cs"/>
              </a:rPr>
              <a:t>Demo</a:t>
            </a:r>
            <a:endParaRPr lang="en-GB" sz="3000" kern="0" dirty="0">
              <a:solidFill>
                <a:schemeClr val="bg1"/>
              </a:solidFill>
              <a:latin typeface="+mj-lt"/>
              <a:ea typeface="Arial" pitchFamily="-105" charset="0"/>
              <a:cs typeface="+mj-cs"/>
            </a:endParaRPr>
          </a:p>
        </p:txBody>
      </p:sp>
      <p:pic>
        <p:nvPicPr>
          <p:cNvPr id="6" name="Picture 5" descr="dryad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86136" y="1390650"/>
            <a:ext cx="3344863" cy="1866900"/>
          </a:xfrm>
          <a:prstGeom prst="rect">
            <a:avLst/>
          </a:prstGeom>
        </p:spPr>
      </p:pic>
      <p:pic>
        <p:nvPicPr>
          <p:cNvPr id="7" name="Picture 6" descr="uk data service esrc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850" y="1453554"/>
            <a:ext cx="2843458" cy="17277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85900" y="3524250"/>
            <a:ext cx="76248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hlinkClick r:id="rId5"/>
              </a:rPr>
              <a:t>http://researchdata.gla.ac.uk/</a:t>
            </a:r>
            <a:endParaRPr lang="en-GB" sz="4000" dirty="0" smtClean="0"/>
          </a:p>
          <a:p>
            <a:endParaRPr lang="en-GB" dirty="0"/>
          </a:p>
        </p:txBody>
      </p:sp>
      <p:pic>
        <p:nvPicPr>
          <p:cNvPr id="10" name="Picture 9" descr="uk map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47900" y="4244977"/>
            <a:ext cx="1409700" cy="2349500"/>
          </a:xfrm>
          <a:prstGeom prst="rect">
            <a:avLst/>
          </a:prstGeom>
        </p:spPr>
      </p:pic>
      <p:pic>
        <p:nvPicPr>
          <p:cNvPr id="11" name="Picture 10" descr="world map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95875" y="4376737"/>
            <a:ext cx="2343150" cy="1952625"/>
          </a:xfrm>
          <a:prstGeom prst="rect">
            <a:avLst/>
          </a:prstGeom>
        </p:spPr>
      </p:pic>
      <p:pic>
        <p:nvPicPr>
          <p:cNvPr id="12" name="Picture 11" descr="paper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696972" y="1657350"/>
            <a:ext cx="3209028" cy="181451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924800" y="2019300"/>
            <a:ext cx="16573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Your Research Paper</a:t>
            </a:r>
            <a:endParaRPr lang="en-GB" sz="2400" dirty="0"/>
          </a:p>
        </p:txBody>
      </p:sp>
      <p:sp>
        <p:nvSpPr>
          <p:cNvPr id="14" name="Rectangle 13"/>
          <p:cNvSpPr/>
          <p:nvPr/>
        </p:nvSpPr>
        <p:spPr>
          <a:xfrm>
            <a:off x="6953250" y="4171950"/>
            <a:ext cx="1238250" cy="400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 advTm="3399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eaLnBrk="0" hangingPunct="0">
              <a:lnSpc>
                <a:spcPct val="90000"/>
              </a:lnSpc>
            </a:pPr>
            <a:r>
              <a:rPr lang="en-GB" sz="3000" dirty="0" smtClean="0">
                <a:solidFill>
                  <a:schemeClr val="bg1"/>
                </a:solidFill>
              </a:rPr>
              <a:t>Search For Datasets</a:t>
            </a:r>
            <a:endParaRPr lang="en-GB" sz="3000" dirty="0">
              <a:solidFill>
                <a:schemeClr val="bg1"/>
              </a:solidFill>
            </a:endParaRPr>
          </a:p>
        </p:txBody>
      </p:sp>
      <p:pic>
        <p:nvPicPr>
          <p:cNvPr id="5" name="Picture 4" descr="recent datase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35" y="1847850"/>
            <a:ext cx="9830765" cy="3962400"/>
          </a:xfrm>
          <a:prstGeom prst="rect">
            <a:avLst/>
          </a:prstGeom>
        </p:spPr>
      </p:pic>
    </p:spTree>
  </p:cSld>
  <p:clrMapOvr>
    <a:masterClrMapping/>
  </p:clrMapOvr>
  <p:transition advTm="1779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DATASET EXAMP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9100" y="2185987"/>
            <a:ext cx="8839200" cy="3357563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47700" y="427038"/>
            <a:ext cx="89154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eaLnBrk="0" hangingPunct="0">
              <a:lnSpc>
                <a:spcPct val="90000"/>
              </a:lnSpc>
            </a:pPr>
            <a:r>
              <a:rPr lang="en-GB" sz="3000" dirty="0" smtClean="0">
                <a:solidFill>
                  <a:schemeClr val="bg1"/>
                </a:solidFill>
              </a:rPr>
              <a:t>Dataset Record</a:t>
            </a:r>
            <a:endParaRPr lang="en-GB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026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ndatory title and creator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906000" cy="6857999"/>
          </a:xfrm>
          <a:prstGeom prst="rect">
            <a:avLst/>
          </a:prstGeom>
        </p:spPr>
      </p:pic>
    </p:spTree>
  </p:cSld>
  <p:clrMapOvr>
    <a:masterClrMapping/>
  </p:clrMapOvr>
  <p:transition advTm="7821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ublisher publication date and limitation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</p:cSld>
  <p:clrMapOvr>
    <a:masterClrMapping/>
  </p:clrMapOvr>
  <p:transition advTm="2356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eaLnBrk="0" hangingPunct="0">
              <a:lnSpc>
                <a:spcPct val="90000"/>
              </a:lnSpc>
            </a:pPr>
            <a:r>
              <a:rPr lang="en-GB" dirty="0"/>
              <a:t>Key Actions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47700" y="427038"/>
            <a:ext cx="89154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eaLnBrk="0" hangingPunct="0">
              <a:lnSpc>
                <a:spcPct val="90000"/>
              </a:lnSpc>
            </a:pPr>
            <a:r>
              <a:rPr lang="en-GB" sz="3000" dirty="0" smtClean="0">
                <a:solidFill>
                  <a:schemeClr val="bg1"/>
                </a:solidFill>
              </a:rPr>
              <a:t>Digital Object Identifier</a:t>
            </a:r>
            <a:endParaRPr lang="en-GB" sz="3000" dirty="0">
              <a:solidFill>
                <a:schemeClr val="bg1"/>
              </a:solidFill>
            </a:endParaRPr>
          </a:p>
        </p:txBody>
      </p:sp>
      <p:pic>
        <p:nvPicPr>
          <p:cNvPr id="6" name="Picture 5" descr="dataci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105024"/>
            <a:ext cx="9906000" cy="3422328"/>
          </a:xfrm>
          <a:prstGeom prst="rect">
            <a:avLst/>
          </a:prstGeom>
        </p:spPr>
      </p:pic>
    </p:spTree>
  </p:cSld>
  <p:clrMapOvr>
    <a:masterClrMapping/>
  </p:clrMapOvr>
  <p:transition advTm="423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ssociate with awar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25" y="2347911"/>
            <a:ext cx="9896475" cy="2953599"/>
          </a:xfrm>
          <a:prstGeom prst="rect">
            <a:avLst/>
          </a:prstGeom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647700" y="427038"/>
            <a:ext cx="89154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eaLnBrk="0" hangingPunct="0">
              <a:lnSpc>
                <a:spcPct val="90000"/>
              </a:lnSpc>
            </a:pPr>
            <a:r>
              <a:rPr lang="en-GB" sz="3000" dirty="0" smtClean="0">
                <a:solidFill>
                  <a:schemeClr val="bg1"/>
                </a:solidFill>
              </a:rPr>
              <a:t>Relate Dataset to Award/s</a:t>
            </a:r>
            <a:endParaRPr lang="en-GB" sz="3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884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557213" y="1622425"/>
            <a:ext cx="9348787" cy="482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2800" b="1">
                <a:solidFill>
                  <a:srgbClr val="00213B"/>
                </a:solidFill>
                <a:latin typeface="+mn-lt"/>
                <a:ea typeface="Arial" pitchFamily="-105" charset="0"/>
                <a:cs typeface="+mn-cs"/>
              </a:defRPr>
            </a:lvl1pPr>
            <a:lvl2pPr marL="1588" indent="455613" algn="l" rtl="0" eaLnBrk="0" fontAlgn="base" hangingPunct="0">
              <a:spcBef>
                <a:spcPct val="30000"/>
              </a:spcBef>
              <a:spcAft>
                <a:spcPct val="0"/>
              </a:spcAft>
              <a:buChar char="–"/>
              <a:defRPr sz="2600">
                <a:solidFill>
                  <a:schemeClr val="tx1"/>
                </a:solidFill>
                <a:latin typeface="+mn-lt"/>
                <a:ea typeface="Arial" pitchFamily="-105" charset="0"/>
                <a:cs typeface="+mn-cs"/>
              </a:defRPr>
            </a:lvl2pPr>
            <a:lvl3pPr marL="177800" indent="-174625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  <a:ea typeface="Arial" pitchFamily="-105" charset="0"/>
                <a:cs typeface="+mn-cs"/>
              </a:defRPr>
            </a:lvl3pPr>
            <a:lvl4pPr marL="346075" indent="-166688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ea typeface="Arial" pitchFamily="-105" charset="0"/>
                <a:cs typeface="+mn-cs"/>
              </a:defRPr>
            </a:lvl4pPr>
            <a:lvl5pPr marL="523875" indent="-176213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Arial" pitchFamily="-105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endParaRPr lang="en-GB" kern="0" dirty="0" smtClean="0"/>
          </a:p>
          <a:p>
            <a:pPr eaLnBrk="1" hangingPunct="1">
              <a:lnSpc>
                <a:spcPct val="90000"/>
              </a:lnSpc>
            </a:pPr>
            <a:r>
              <a:rPr lang="en-GB" kern="0" dirty="0" smtClean="0"/>
              <a:t>Future funding</a:t>
            </a:r>
          </a:p>
          <a:p>
            <a:pPr eaLnBrk="1" hangingPunct="1">
              <a:lnSpc>
                <a:spcPct val="90000"/>
              </a:lnSpc>
            </a:pPr>
            <a:r>
              <a:rPr lang="en-GB" kern="0" dirty="0" smtClean="0"/>
              <a:t>Scientific integrity (reproducibility)</a:t>
            </a:r>
          </a:p>
          <a:p>
            <a:pPr eaLnBrk="1" hangingPunct="1">
              <a:lnSpc>
                <a:spcPct val="90000"/>
              </a:lnSpc>
            </a:pPr>
            <a:r>
              <a:rPr lang="en-GB" kern="0" dirty="0" smtClean="0"/>
              <a:t>Re-use and sharing of data</a:t>
            </a:r>
          </a:p>
          <a:p>
            <a:pPr eaLnBrk="1" hangingPunct="1">
              <a:lnSpc>
                <a:spcPct val="90000"/>
              </a:lnSpc>
            </a:pPr>
            <a:r>
              <a:rPr lang="en-GB" kern="0" dirty="0" smtClean="0"/>
              <a:t>Increased impact/citation of research</a:t>
            </a:r>
          </a:p>
          <a:p>
            <a:pPr eaLnBrk="1" hangingPunct="1">
              <a:lnSpc>
                <a:spcPct val="90000"/>
              </a:lnSpc>
            </a:pPr>
            <a:r>
              <a:rPr lang="en-GB" kern="0" dirty="0" smtClean="0"/>
              <a:t>Public good</a:t>
            </a:r>
          </a:p>
          <a:p>
            <a:pPr eaLnBrk="1" hangingPunct="1">
              <a:lnSpc>
                <a:spcPct val="90000"/>
              </a:lnSpc>
            </a:pPr>
            <a:r>
              <a:rPr lang="en-GB" kern="0" dirty="0" smtClean="0"/>
              <a:t>Aligned with University’s 2020 vision</a:t>
            </a:r>
          </a:p>
          <a:p>
            <a:pPr eaLnBrk="1" hangingPunct="1">
              <a:lnSpc>
                <a:spcPct val="90000"/>
              </a:lnSpc>
            </a:pPr>
            <a:r>
              <a:rPr lang="en-GB" kern="0" dirty="0" smtClean="0"/>
              <a:t>Future national assessment exercises e.g. REF2020</a:t>
            </a:r>
          </a:p>
          <a:p>
            <a:pPr>
              <a:buFontTx/>
              <a:buNone/>
            </a:pPr>
            <a:r>
              <a:rPr lang="en-GB" kern="0" dirty="0" smtClean="0">
                <a:hlinkClick r:id="rId3"/>
              </a:rPr>
              <a:t>http://www.epsrc.ac.uk/about/standards/researchdata/Pages/policyframework.aspx</a:t>
            </a:r>
            <a:endParaRPr lang="en-GB" kern="0" dirty="0" smtClean="0"/>
          </a:p>
          <a:p>
            <a:pPr>
              <a:buFontTx/>
              <a:buNone/>
            </a:pPr>
            <a:endParaRPr lang="en-GB" kern="0" dirty="0" smtClean="0"/>
          </a:p>
          <a:p>
            <a:endParaRPr lang="en-GB" kern="0" dirty="0" smtClean="0"/>
          </a:p>
          <a:p>
            <a:pPr>
              <a:buFontTx/>
              <a:buNone/>
            </a:pPr>
            <a:endParaRPr lang="en-GB" kern="0" dirty="0" smtClean="0"/>
          </a:p>
          <a:p>
            <a:pPr>
              <a:buFontTx/>
              <a:buNone/>
            </a:pPr>
            <a:endParaRPr lang="en-GB" kern="0" dirty="0" smtClean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47700" y="427038"/>
            <a:ext cx="89154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eaLnBrk="0" hangingPunct="0">
              <a:lnSpc>
                <a:spcPct val="90000"/>
              </a:lnSpc>
              <a:defRPr/>
            </a:pPr>
            <a:r>
              <a:rPr lang="en-GB" sz="3000" kern="0" dirty="0" smtClean="0">
                <a:solidFill>
                  <a:schemeClr val="bg1"/>
                </a:solidFill>
                <a:latin typeface="+mj-lt"/>
                <a:ea typeface="Arial" pitchFamily="-105" charset="0"/>
                <a:cs typeface="+mj-cs"/>
              </a:rPr>
              <a:t>Why?</a:t>
            </a:r>
            <a:endParaRPr lang="en-GB" sz="3000" kern="0" dirty="0">
              <a:solidFill>
                <a:schemeClr val="bg1"/>
              </a:solidFill>
              <a:latin typeface="+mj-lt"/>
              <a:ea typeface="Arial" pitchFamily="-105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082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-1371600" y="2836863"/>
            <a:ext cx="89154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/>
              <a:t>What MUST staff do?</a:t>
            </a:r>
          </a:p>
        </p:txBody>
      </p:sp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9575" y="1438275"/>
            <a:ext cx="9334500" cy="5286375"/>
          </a:xfrm>
        </p:spPr>
        <p:txBody>
          <a:bodyPr/>
          <a:lstStyle/>
          <a:p>
            <a:pPr marL="533400" lvl="4" indent="-533400">
              <a:lnSpc>
                <a:spcPct val="90000"/>
              </a:lnSpc>
              <a:buClrTx/>
            </a:pPr>
            <a:r>
              <a:rPr lang="en-GB" sz="2400" b="1" dirty="0" smtClean="0"/>
              <a:t>Ensure robust data storage - funders, subject repository, or secure backed up location – ask</a:t>
            </a:r>
          </a:p>
          <a:p>
            <a:pPr marL="533400" lvl="4" indent="-533400">
              <a:lnSpc>
                <a:spcPct val="90000"/>
              </a:lnSpc>
              <a:buClrTx/>
            </a:pPr>
            <a:endParaRPr lang="en-GB" sz="2400" b="1" dirty="0" smtClean="0"/>
          </a:p>
          <a:p>
            <a:pPr marL="533400" lvl="4" indent="-533400">
              <a:lnSpc>
                <a:spcPct val="90000"/>
              </a:lnSpc>
              <a:buClrTx/>
            </a:pPr>
            <a:r>
              <a:rPr lang="en-GB" sz="2400" b="1" dirty="0" smtClean="0"/>
              <a:t>Add a statement on how to access underlying research materials to acknowledgements on papers</a:t>
            </a:r>
          </a:p>
          <a:p>
            <a:pPr marL="533400" lvl="4" indent="-533400">
              <a:lnSpc>
                <a:spcPct val="90000"/>
              </a:lnSpc>
              <a:buClrTx/>
              <a:buFontTx/>
              <a:buNone/>
            </a:pPr>
            <a:endParaRPr lang="en-GB" sz="2400" b="1" dirty="0" smtClean="0"/>
          </a:p>
          <a:p>
            <a:pPr marL="533400" lvl="4" indent="-533400">
              <a:lnSpc>
                <a:spcPct val="90000"/>
              </a:lnSpc>
              <a:buClrTx/>
            </a:pPr>
            <a:r>
              <a:rPr lang="en-GB" sz="2400" b="1" dirty="0" smtClean="0"/>
              <a:t>Tell us your views and raise concerns </a:t>
            </a:r>
          </a:p>
          <a:p>
            <a:pPr marL="533400" lvl="4" indent="-533400" algn="ctr">
              <a:lnSpc>
                <a:spcPct val="90000"/>
              </a:lnSpc>
              <a:buClrTx/>
              <a:buNone/>
            </a:pPr>
            <a:endParaRPr lang="en-GB" sz="2400" b="1" dirty="0" smtClean="0">
              <a:hlinkClick r:id="rId4"/>
            </a:endParaRPr>
          </a:p>
          <a:p>
            <a:pPr marL="533400" lvl="4" indent="-533400">
              <a:lnSpc>
                <a:spcPct val="90000"/>
              </a:lnSpc>
              <a:buClrTx/>
              <a:buNone/>
            </a:pPr>
            <a:r>
              <a:rPr lang="en-GB" sz="2400" b="1" dirty="0" smtClean="0">
                <a:hlinkClick r:id="rId4"/>
              </a:rPr>
              <a:t>research-openaccess@glasgow.ac.uk</a:t>
            </a:r>
            <a:endParaRPr lang="en-GB" sz="2400" b="1" dirty="0" smtClean="0"/>
          </a:p>
          <a:p>
            <a:pPr marL="533400" lvl="4" indent="-533400">
              <a:lnSpc>
                <a:spcPct val="90000"/>
              </a:lnSpc>
              <a:buClrTx/>
              <a:buNone/>
            </a:pPr>
            <a:endParaRPr lang="en-GB" sz="2400" b="1" dirty="0" smtClean="0"/>
          </a:p>
          <a:p>
            <a:pPr marL="533400" lvl="4" indent="-533400">
              <a:lnSpc>
                <a:spcPct val="90000"/>
              </a:lnSpc>
              <a:buClrTx/>
            </a:pPr>
            <a:r>
              <a:rPr lang="en-GB" sz="2400" b="1" dirty="0" smtClean="0"/>
              <a:t>Early days </a:t>
            </a:r>
          </a:p>
          <a:p>
            <a:pPr marL="533400" lvl="4" indent="-533400">
              <a:lnSpc>
                <a:spcPct val="90000"/>
              </a:lnSpc>
              <a:buClrTx/>
            </a:pPr>
            <a:endParaRPr lang="en-GB" sz="2400" dirty="0" smtClean="0"/>
          </a:p>
          <a:p>
            <a:pPr marL="536575" lvl="3" indent="-533400">
              <a:lnSpc>
                <a:spcPct val="90000"/>
              </a:lnSpc>
              <a:buFont typeface="Arial" charset="0"/>
              <a:buNone/>
            </a:pPr>
            <a:endParaRPr lang="en-GB" sz="1600" dirty="0" smtClean="0"/>
          </a:p>
          <a:p>
            <a:pPr marL="533400" lvl="4" indent="-533400">
              <a:lnSpc>
                <a:spcPct val="90000"/>
              </a:lnSpc>
              <a:buFontTx/>
              <a:buNone/>
            </a:pPr>
            <a:endParaRPr lang="en-GB" sz="1600" dirty="0" smtClean="0"/>
          </a:p>
        </p:txBody>
      </p:sp>
      <p:pic>
        <p:nvPicPr>
          <p:cNvPr id="52228" name="Picture 4" descr="MC900434697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8588" y="4911725"/>
            <a:ext cx="1914525" cy="1946275"/>
          </a:xfrm>
          <a:prstGeom prst="rect">
            <a:avLst/>
          </a:prstGeom>
          <a:noFill/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eaLnBrk="0" hangingPunct="0">
              <a:lnSpc>
                <a:spcPct val="90000"/>
              </a:lnSpc>
            </a:pPr>
            <a:r>
              <a:rPr lang="en-GB" sz="3000" dirty="0">
                <a:solidFill>
                  <a:schemeClr val="bg1"/>
                </a:solidFill>
              </a:rPr>
              <a:t>Key Actions</a:t>
            </a:r>
          </a:p>
        </p:txBody>
      </p:sp>
      <p:sp>
        <p:nvSpPr>
          <p:cNvPr id="8" name="Text Box 7"/>
          <p:cNvSpPr txBox="1">
            <a:spLocks/>
          </p:cNvSpPr>
          <p:nvPr/>
        </p:nvSpPr>
        <p:spPr bwMode="auto">
          <a:xfrm>
            <a:off x="7691438" y="4946650"/>
            <a:ext cx="1871662" cy="695325"/>
          </a:xfrm>
          <a:prstGeom prst="rect">
            <a:avLst/>
          </a:prstGeom>
          <a:noFill/>
          <a:ln w="25400">
            <a:noFill/>
            <a:round/>
            <a:headEnd/>
            <a:tailEnd/>
          </a:ln>
        </p:spPr>
        <p:txBody>
          <a:bodyPr wrap="none" lIns="50792" tIns="50792" rIns="50792" bIns="50792">
            <a:spAutoFit/>
          </a:bodyPr>
          <a:lstStyle/>
          <a:p>
            <a:pPr marL="228600" defTabSz="457200"/>
            <a:r>
              <a:rPr lang="en-GB" sz="3900" b="1" dirty="0"/>
              <a:t>DON’T</a:t>
            </a:r>
          </a:p>
        </p:txBody>
      </p:sp>
    </p:spTree>
    <p:custDataLst>
      <p:tags r:id="rId1"/>
    </p:custDataLst>
  </p:cSld>
  <p:clrMapOvr>
    <a:masterClrMapping/>
  </p:clrMapOvr>
  <p:transition advTm="38111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scottish government logo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52450" y="3151981"/>
            <a:ext cx="1629568" cy="1629568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17513" y="1622425"/>
            <a:ext cx="9348787" cy="482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13B"/>
                </a:solidFill>
                <a:effectLst/>
                <a:uLnTx/>
                <a:uFillTx/>
                <a:latin typeface="+mn-lt"/>
                <a:ea typeface="Arial" pitchFamily="-105" charset="0"/>
                <a:cs typeface="+mn-cs"/>
              </a:rPr>
              <a:t>Do open</a:t>
            </a:r>
            <a:r>
              <a:rPr kumimoji="0" lang="en-GB" sz="2800" b="1" i="0" u="none" strike="noStrike" kern="0" cap="none" spc="0" normalizeH="0" noProof="0" dirty="0" smtClean="0">
                <a:ln>
                  <a:noFill/>
                </a:ln>
                <a:solidFill>
                  <a:srgbClr val="00213B"/>
                </a:solidFill>
                <a:effectLst/>
                <a:uLnTx/>
                <a:uFillTx/>
                <a:latin typeface="+mn-lt"/>
                <a:ea typeface="Arial" pitchFamily="-105" charset="0"/>
                <a:cs typeface="+mn-cs"/>
              </a:rPr>
              <a:t> access requirements apply to my work?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0" cap="none" spc="0" normalizeH="0" baseline="0" noProof="0" dirty="0" smtClean="0">
              <a:ln>
                <a:noFill/>
              </a:ln>
              <a:solidFill>
                <a:srgbClr val="00213B"/>
              </a:solidFill>
              <a:effectLst/>
              <a:uLnTx/>
              <a:uFillTx/>
              <a:latin typeface="+mn-lt"/>
              <a:ea typeface="Arial" pitchFamily="-105" charset="0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0" cap="none" spc="0" normalizeH="0" baseline="0" noProof="0" dirty="0" smtClean="0">
              <a:ln>
                <a:noFill/>
              </a:ln>
              <a:solidFill>
                <a:srgbClr val="00213B"/>
              </a:solidFill>
              <a:effectLst/>
              <a:uLnTx/>
              <a:uFillTx/>
              <a:latin typeface="+mn-lt"/>
              <a:ea typeface="Arial" pitchFamily="-105" charset="0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0" cap="none" spc="0" normalizeH="0" baseline="0" noProof="0" dirty="0" smtClean="0">
              <a:ln>
                <a:noFill/>
              </a:ln>
              <a:solidFill>
                <a:srgbClr val="00213B"/>
              </a:solidFill>
              <a:effectLst/>
              <a:uLnTx/>
              <a:uFillTx/>
              <a:latin typeface="+mn-lt"/>
              <a:ea typeface="Arial" pitchFamily="-105" charset="0"/>
              <a:cs typeface="+mn-cs"/>
            </a:endParaRPr>
          </a:p>
        </p:txBody>
      </p:sp>
      <p:pic>
        <p:nvPicPr>
          <p:cNvPr id="6" name="Picture 5" descr="UK_Medical_Research_Council_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2450" y="2173815"/>
            <a:ext cx="2052637" cy="9122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86200" y="21717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Yes</a:t>
            </a:r>
            <a:endParaRPr lang="en-GB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752850" y="3009900"/>
            <a:ext cx="58483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Policy intent towards open access of research outputs.  Listened to researcher views on complexities - no formal requirement yet</a:t>
            </a:r>
            <a:endParaRPr lang="en-GB" sz="2400" b="1" dirty="0"/>
          </a:p>
        </p:txBody>
      </p:sp>
      <p:pic>
        <p:nvPicPr>
          <p:cNvPr id="9" name="Picture 8" descr="companies_house_logo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500" y="4610272"/>
            <a:ext cx="1638300" cy="99042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33800" y="4819650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 Good Research Practice, </a:t>
            </a:r>
            <a:r>
              <a:rPr lang="en-GB" sz="2400" b="1" dirty="0" err="1" smtClean="0"/>
              <a:t>FoI</a:t>
            </a:r>
            <a:r>
              <a:rPr lang="en-GB" sz="2400" b="1" dirty="0" smtClean="0"/>
              <a:t>, DP</a:t>
            </a:r>
            <a:endParaRPr lang="en-GB" sz="2400" b="1" dirty="0"/>
          </a:p>
        </p:txBody>
      </p:sp>
      <p:pic>
        <p:nvPicPr>
          <p:cNvPr id="11" name="Picture 10" descr="ref log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5300" y="5852793"/>
            <a:ext cx="2509837" cy="59086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962400" y="5905500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After REF - Possibly</a:t>
            </a:r>
            <a:endParaRPr lang="en-GB" sz="2400" b="1" dirty="0"/>
          </a:p>
        </p:txBody>
      </p:sp>
      <p:sp>
        <p:nvSpPr>
          <p:cNvPr id="13" name="Rectangle 12"/>
          <p:cNvSpPr/>
          <p:nvPr/>
        </p:nvSpPr>
        <p:spPr>
          <a:xfrm>
            <a:off x="3909786" y="5313462"/>
            <a:ext cx="446468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Link to University Code of Good Practice in Research </a:t>
            </a:r>
          </a:p>
          <a:p>
            <a:r>
              <a:rPr lang="en-GB" dirty="0" smtClean="0">
                <a:hlinkClick r:id="rId7"/>
              </a:rPr>
              <a:t>http://www.gla.ac.uk/media/media_227599_en.pdf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647700" y="427038"/>
            <a:ext cx="89154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eaLnBrk="0" hangingPunct="0">
              <a:lnSpc>
                <a:spcPct val="90000"/>
              </a:lnSpc>
              <a:defRPr/>
            </a:pPr>
            <a:r>
              <a:rPr lang="en-GB" sz="3000" kern="0" dirty="0" smtClean="0">
                <a:solidFill>
                  <a:schemeClr val="bg1"/>
                </a:solidFill>
                <a:latin typeface="+mj-lt"/>
                <a:ea typeface="Arial" pitchFamily="-105" charset="0"/>
                <a:cs typeface="+mj-cs"/>
              </a:rPr>
              <a:t>Why?</a:t>
            </a:r>
            <a:endParaRPr lang="en-GB" sz="3000" kern="0" dirty="0">
              <a:solidFill>
                <a:schemeClr val="bg1"/>
              </a:solidFill>
              <a:latin typeface="+mj-lt"/>
              <a:ea typeface="Arial" pitchFamily="-105" charset="0"/>
              <a:cs typeface="+mj-cs"/>
            </a:endParaRPr>
          </a:p>
        </p:txBody>
      </p:sp>
    </p:spTree>
  </p:cSld>
  <p:clrMapOvr>
    <a:masterClrMapping/>
  </p:clrMapOvr>
  <p:transition advTm="6294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417513" y="1565275"/>
            <a:ext cx="9348787" cy="4821238"/>
          </a:xfrm>
        </p:spPr>
        <p:txBody>
          <a:bodyPr/>
          <a:lstStyle/>
          <a:p>
            <a:r>
              <a:rPr lang="en-GB" sz="2400" dirty="0" smtClean="0"/>
              <a:t>Papers should also include a statement on </a:t>
            </a:r>
            <a:r>
              <a:rPr lang="en-GB" sz="2400" u="sng" dirty="0" smtClean="0"/>
              <a:t>how the underlying research materials</a:t>
            </a:r>
            <a:r>
              <a:rPr lang="en-GB" sz="2400" dirty="0" smtClean="0"/>
              <a:t> - such as data, samples or models – </a:t>
            </a:r>
            <a:r>
              <a:rPr lang="en-GB" sz="2400" u="sng" dirty="0" smtClean="0"/>
              <a:t>can be accessed</a:t>
            </a:r>
            <a:r>
              <a:rPr lang="en-GB" sz="2400" dirty="0" smtClean="0"/>
              <a:t>.  It is not necessary that the data itself be openly accessible if there are compelling reasons against this</a:t>
            </a:r>
          </a:p>
          <a:p>
            <a:r>
              <a:rPr lang="en-GB" sz="2400" dirty="0" smtClean="0"/>
              <a:t>RCUK mandate</a:t>
            </a:r>
          </a:p>
          <a:p>
            <a:endParaRPr lang="en-GB" sz="2400" b="0" dirty="0" smtClean="0"/>
          </a:p>
          <a:p>
            <a:endParaRPr lang="en-GB" b="0" dirty="0" smtClean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eaLnBrk="0" hangingPunct="0">
              <a:lnSpc>
                <a:spcPct val="90000"/>
              </a:lnSpc>
              <a:defRPr/>
            </a:pPr>
            <a:r>
              <a:rPr lang="en-GB" sz="3000" kern="0" dirty="0" smtClean="0">
                <a:solidFill>
                  <a:schemeClr val="bg1"/>
                </a:solidFill>
                <a:latin typeface="+mj-lt"/>
                <a:ea typeface="Arial" pitchFamily="-105" charset="0"/>
                <a:cs typeface="+mj-cs"/>
              </a:rPr>
              <a:t>Publicly Funded Work </a:t>
            </a:r>
            <a:endParaRPr lang="en-GB" sz="3000" kern="0" dirty="0">
              <a:solidFill>
                <a:schemeClr val="bg1"/>
              </a:solidFill>
              <a:latin typeface="+mj-lt"/>
              <a:ea typeface="Arial" pitchFamily="-105" charset="0"/>
              <a:cs typeface="+mj-cs"/>
            </a:endParaRPr>
          </a:p>
        </p:txBody>
      </p:sp>
      <p:pic>
        <p:nvPicPr>
          <p:cNvPr id="18436" name="Picture 1" descr="C:\Users\vmc2y\AppData\Local\Microsoft\Windows\Temporary Internet Files\Content.IE5\INBXAJ28\MC90038362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17638" y="4116388"/>
            <a:ext cx="2230437" cy="186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Callout 6"/>
          <p:cNvSpPr/>
          <p:nvPr/>
        </p:nvSpPr>
        <p:spPr>
          <a:xfrm>
            <a:off x="3943350" y="3248025"/>
            <a:ext cx="3209925" cy="1504950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8438" name="TextBox 7"/>
          <p:cNvSpPr txBox="1">
            <a:spLocks noChangeArrowheads="1"/>
          </p:cNvSpPr>
          <p:nvPr/>
        </p:nvSpPr>
        <p:spPr bwMode="auto">
          <a:xfrm>
            <a:off x="4581525" y="3381375"/>
            <a:ext cx="238125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/>
              <a:t>Lord Kelvin doesn’t work there now? </a:t>
            </a:r>
          </a:p>
          <a:p>
            <a:endParaRPr lang="en-GB" sz="1600"/>
          </a:p>
        </p:txBody>
      </p:sp>
      <p:sp>
        <p:nvSpPr>
          <p:cNvPr id="18439" name="Rectangle 8"/>
          <p:cNvSpPr>
            <a:spLocks noChangeArrowheads="1"/>
          </p:cNvSpPr>
          <p:nvPr/>
        </p:nvSpPr>
        <p:spPr bwMode="auto">
          <a:xfrm>
            <a:off x="428625" y="6103938"/>
            <a:ext cx="9296400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6575" lvl="3" indent="-533400">
              <a:lnSpc>
                <a:spcPct val="90000"/>
              </a:lnSpc>
            </a:pPr>
            <a:r>
              <a:rPr lang="en-GB" sz="2400" b="1">
                <a:solidFill>
                  <a:srgbClr val="FF0000"/>
                </a:solidFill>
              </a:rPr>
              <a:t>ACTION: Encourage inclusion of a dataset reference in papers</a:t>
            </a:r>
          </a:p>
        </p:txBody>
      </p:sp>
    </p:spTree>
  </p:cSld>
  <p:clrMapOvr>
    <a:masterClrMapping/>
  </p:clrMapOvr>
  <p:transition advTm="2461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GB" dirty="0" smtClean="0"/>
          </a:p>
          <a:p>
            <a:r>
              <a:rPr lang="en-GB" dirty="0" smtClean="0"/>
              <a:t>Make it easy for researchers</a:t>
            </a:r>
          </a:p>
          <a:p>
            <a:r>
              <a:rPr lang="en-GB" dirty="0" smtClean="0"/>
              <a:t>Does not apply to you? </a:t>
            </a:r>
          </a:p>
          <a:p>
            <a:r>
              <a:rPr lang="en-GB" dirty="0" smtClean="0"/>
              <a:t>Got it sorted already?</a:t>
            </a:r>
          </a:p>
          <a:p>
            <a:r>
              <a:rPr lang="en-GB" dirty="0" smtClean="0"/>
              <a:t>We want you be aware of what is happening </a:t>
            </a:r>
          </a:p>
          <a:p>
            <a:r>
              <a:rPr lang="en-GB" dirty="0" smtClean="0"/>
              <a:t>You might want to utilise some of the support offered</a:t>
            </a:r>
          </a:p>
          <a:p>
            <a:r>
              <a:rPr lang="en-GB" dirty="0" smtClean="0"/>
              <a:t>You might have some great ideas from your experience that can help with generic University plans</a:t>
            </a:r>
          </a:p>
          <a:p>
            <a:pPr>
              <a:buNone/>
            </a:pPr>
            <a:endParaRPr lang="en-GB" dirty="0" smtClean="0"/>
          </a:p>
          <a:p>
            <a:pPr>
              <a:buFontTx/>
              <a:buNone/>
            </a:pPr>
            <a:endParaRPr lang="en-GB" dirty="0" smtClean="0"/>
          </a:p>
          <a:p>
            <a:pPr>
              <a:buFontTx/>
              <a:buNone/>
            </a:pPr>
            <a:endParaRPr lang="en-GB" dirty="0" smtClean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eaLnBrk="0" hangingPunct="0">
              <a:lnSpc>
                <a:spcPct val="90000"/>
              </a:lnSpc>
              <a:defRPr/>
            </a:pPr>
            <a:endParaRPr lang="en-GB" sz="3000" kern="0" dirty="0">
              <a:solidFill>
                <a:schemeClr val="bg1"/>
              </a:solidFill>
              <a:latin typeface="+mj-lt"/>
              <a:ea typeface="Arial" pitchFamily="-105" charset="0"/>
              <a:cs typeface="+mj-cs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47700" y="427038"/>
            <a:ext cx="89154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eaLnBrk="0" hangingPunct="0">
              <a:lnSpc>
                <a:spcPct val="90000"/>
              </a:lnSpc>
              <a:defRPr/>
            </a:pPr>
            <a:r>
              <a:rPr lang="en-GB" sz="3000" kern="0" dirty="0" smtClean="0">
                <a:solidFill>
                  <a:schemeClr val="bg1"/>
                </a:solidFill>
                <a:latin typeface="+mj-lt"/>
                <a:ea typeface="Arial" pitchFamily="-105" charset="0"/>
                <a:cs typeface="+mj-cs"/>
              </a:rPr>
              <a:t>How</a:t>
            </a:r>
            <a:endParaRPr lang="en-GB" sz="3000" kern="0" dirty="0">
              <a:solidFill>
                <a:schemeClr val="bg1"/>
              </a:solidFill>
              <a:latin typeface="+mj-lt"/>
              <a:ea typeface="Arial" pitchFamily="-105" charset="0"/>
              <a:cs typeface="+mj-cs"/>
            </a:endParaRPr>
          </a:p>
        </p:txBody>
      </p:sp>
    </p:spTree>
  </p:cSld>
  <p:clrMapOvr>
    <a:masterClrMapping/>
  </p:clrMapOvr>
  <p:transition advTm="22661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GB" dirty="0" smtClean="0"/>
          </a:p>
          <a:p>
            <a:pPr eaLnBrk="1" hangingPunct="1">
              <a:lnSpc>
                <a:spcPct val="90000"/>
              </a:lnSpc>
            </a:pPr>
            <a:r>
              <a:rPr lang="en-GB" dirty="0" smtClean="0"/>
              <a:t>Survey/Interviews</a:t>
            </a:r>
          </a:p>
          <a:p>
            <a:pPr eaLnBrk="1" hangingPunct="1">
              <a:lnSpc>
                <a:spcPct val="90000"/>
              </a:lnSpc>
            </a:pPr>
            <a:r>
              <a:rPr lang="en-GB" dirty="0" smtClean="0"/>
              <a:t>Advocacy</a:t>
            </a:r>
          </a:p>
          <a:p>
            <a:pPr eaLnBrk="1" hangingPunct="1">
              <a:lnSpc>
                <a:spcPct val="90000"/>
              </a:lnSpc>
            </a:pPr>
            <a:r>
              <a:rPr lang="en-GB" dirty="0" smtClean="0"/>
              <a:t>Research</a:t>
            </a:r>
          </a:p>
          <a:p>
            <a:pPr eaLnBrk="1" hangingPunct="1">
              <a:lnSpc>
                <a:spcPct val="90000"/>
              </a:lnSpc>
            </a:pPr>
            <a:r>
              <a:rPr lang="en-GB" dirty="0" smtClean="0"/>
              <a:t>Report to RPSC Dec 2013  </a:t>
            </a:r>
          </a:p>
          <a:p>
            <a:pPr eaLnBrk="1" hangingPunct="1">
              <a:lnSpc>
                <a:spcPct val="90000"/>
              </a:lnSpc>
            </a:pPr>
            <a:r>
              <a:rPr lang="en-GB" dirty="0" smtClean="0"/>
              <a:t>EPSRC deadline May 2015</a:t>
            </a:r>
          </a:p>
          <a:p>
            <a:pPr>
              <a:buFontTx/>
              <a:buNone/>
            </a:pPr>
            <a:endParaRPr lang="en-GB" dirty="0" smtClean="0"/>
          </a:p>
          <a:p>
            <a:endParaRPr lang="en-GB" dirty="0" smtClean="0"/>
          </a:p>
          <a:p>
            <a:pPr>
              <a:buFontTx/>
              <a:buNone/>
            </a:pPr>
            <a:endParaRPr lang="en-GB" dirty="0" smtClean="0"/>
          </a:p>
          <a:p>
            <a:pPr>
              <a:buFontTx/>
              <a:buNone/>
            </a:pPr>
            <a:endParaRPr lang="en-GB" dirty="0" smtClean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eaLnBrk="0" hangingPunct="0">
              <a:lnSpc>
                <a:spcPct val="90000"/>
              </a:lnSpc>
              <a:defRPr/>
            </a:pPr>
            <a:r>
              <a:rPr lang="en-GB" sz="3000" kern="0" dirty="0" smtClean="0">
                <a:solidFill>
                  <a:schemeClr val="bg1"/>
                </a:solidFill>
                <a:latin typeface="+mj-lt"/>
                <a:ea typeface="Arial" pitchFamily="-105" charset="0"/>
                <a:cs typeface="+mj-cs"/>
              </a:rPr>
              <a:t>What - Pilot Study</a:t>
            </a:r>
            <a:endParaRPr lang="en-GB" sz="3000" kern="0" dirty="0">
              <a:solidFill>
                <a:schemeClr val="bg1"/>
              </a:solidFill>
              <a:latin typeface="+mj-lt"/>
              <a:ea typeface="Arial" pitchFamily="-105" charset="0"/>
              <a:cs typeface="+mj-cs"/>
            </a:endParaRPr>
          </a:p>
        </p:txBody>
      </p:sp>
      <p:pic>
        <p:nvPicPr>
          <p:cNvPr id="22532" name="Picture 5" descr="work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2825" y="2719388"/>
            <a:ext cx="3484563" cy="231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864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GB" dirty="0" smtClean="0"/>
          </a:p>
          <a:p>
            <a:r>
              <a:rPr lang="en-GB" dirty="0" smtClean="0"/>
              <a:t>Provide data storage for those who need it</a:t>
            </a:r>
          </a:p>
          <a:p>
            <a:r>
              <a:rPr lang="en-GB" dirty="0" smtClean="0"/>
              <a:t>Provide more advice and support (e.g. DMP’s, integrating data management into workflows)</a:t>
            </a:r>
          </a:p>
          <a:p>
            <a:r>
              <a:rPr lang="en-GB" dirty="0" smtClean="0"/>
              <a:t>Links to publications and on web profile – all your outputs together</a:t>
            </a:r>
          </a:p>
          <a:p>
            <a:r>
              <a:rPr lang="en-GB" dirty="0" smtClean="0"/>
              <a:t>Seek clarification of requirements</a:t>
            </a:r>
          </a:p>
          <a:p>
            <a:pPr>
              <a:buNone/>
            </a:pPr>
            <a:endParaRPr lang="en-GB" dirty="0" smtClean="0"/>
          </a:p>
          <a:p>
            <a:pPr>
              <a:buFontTx/>
              <a:buNone/>
            </a:pPr>
            <a:endParaRPr lang="en-GB" dirty="0" smtClean="0"/>
          </a:p>
          <a:p>
            <a:pPr>
              <a:buFontTx/>
              <a:buNone/>
            </a:pPr>
            <a:endParaRPr lang="en-GB" dirty="0" smtClean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eaLnBrk="0" hangingPunct="0">
              <a:lnSpc>
                <a:spcPct val="90000"/>
              </a:lnSpc>
              <a:defRPr/>
            </a:pPr>
            <a:r>
              <a:rPr lang="en-GB" sz="3000" kern="0" dirty="0" smtClean="0">
                <a:solidFill>
                  <a:schemeClr val="bg1"/>
                </a:solidFill>
                <a:latin typeface="+mj-lt"/>
                <a:ea typeface="Arial" pitchFamily="-105" charset="0"/>
                <a:cs typeface="+mj-cs"/>
              </a:rPr>
              <a:t>What - Plans</a:t>
            </a:r>
            <a:endParaRPr lang="en-GB" sz="3000" kern="0" dirty="0">
              <a:solidFill>
                <a:schemeClr val="bg1"/>
              </a:solidFill>
              <a:latin typeface="+mj-lt"/>
              <a:ea typeface="Arial" pitchFamily="-105" charset="0"/>
              <a:cs typeface="+mj-cs"/>
            </a:endParaRPr>
          </a:p>
        </p:txBody>
      </p:sp>
    </p:spTree>
  </p:cSld>
  <p:clrMapOvr>
    <a:masterClrMapping/>
  </p:clrMapOvr>
  <p:transition advTm="4195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3" descr="Glasgow-RDM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3338"/>
            <a:ext cx="9906000" cy="689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TextBox 6"/>
          <p:cNvSpPr txBox="1">
            <a:spLocks noChangeArrowheads="1"/>
          </p:cNvSpPr>
          <p:nvPr/>
        </p:nvSpPr>
        <p:spPr bwMode="auto">
          <a:xfrm>
            <a:off x="5905500" y="1044575"/>
            <a:ext cx="4000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http://www.gla.ac.uk/services/datamanagement/</a:t>
            </a:r>
            <a:endParaRPr lang="fr-FR" dirty="0">
              <a:solidFill>
                <a:srgbClr val="00B0F0"/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6153150" y="0"/>
            <a:ext cx="484632" cy="97840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 advTm="1527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  <p:sp>
        <p:nvSpPr>
          <p:cNvPr id="20482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GB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dirty="0" smtClean="0"/>
              <a:t>LIVE JANUARY 2013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dirty="0" smtClean="0"/>
          </a:p>
          <a:p>
            <a:pPr lvl="4" eaLnBrk="1" hangingPunct="1">
              <a:lnSpc>
                <a:spcPct val="90000"/>
              </a:lnSpc>
            </a:pPr>
            <a:r>
              <a:rPr lang="en-GB" sz="2800" b="1" dirty="0" err="1" smtClean="0"/>
              <a:t>DataCite</a:t>
            </a:r>
            <a:endParaRPr lang="en-GB" sz="2800" b="1" dirty="0" smtClean="0"/>
          </a:p>
          <a:p>
            <a:pPr lvl="4" eaLnBrk="1" hangingPunct="1">
              <a:lnSpc>
                <a:spcPct val="90000"/>
              </a:lnSpc>
            </a:pPr>
            <a:r>
              <a:rPr lang="en-GB" sz="2800" b="1" dirty="0" smtClean="0"/>
              <a:t>Linked data storage</a:t>
            </a:r>
          </a:p>
          <a:p>
            <a:pPr lvl="4" eaLnBrk="1" hangingPunct="1">
              <a:lnSpc>
                <a:spcPct val="90000"/>
              </a:lnSpc>
            </a:pPr>
            <a:r>
              <a:rPr lang="en-GB" sz="2800" b="1" dirty="0" smtClean="0"/>
              <a:t>ORCID </a:t>
            </a:r>
          </a:p>
          <a:p>
            <a:pPr lvl="4" eaLnBrk="1" hangingPunct="1">
              <a:lnSpc>
                <a:spcPct val="90000"/>
              </a:lnSpc>
              <a:buNone/>
            </a:pPr>
            <a:r>
              <a:rPr lang="en-GB" b="1" dirty="0" smtClean="0"/>
              <a:t>(open researcher and contributor ID)</a:t>
            </a:r>
          </a:p>
          <a:p>
            <a:pPr lvl="4" eaLnBrk="1" hangingPunct="1">
              <a:lnSpc>
                <a:spcPct val="90000"/>
              </a:lnSpc>
            </a:pPr>
            <a:r>
              <a:rPr lang="en-GB" sz="2800" b="1" dirty="0" err="1" smtClean="0"/>
              <a:t>ePrints</a:t>
            </a:r>
            <a:r>
              <a:rPr lang="en-GB" sz="2800" b="1" dirty="0" smtClean="0"/>
              <a:t> standardisation </a:t>
            </a:r>
          </a:p>
          <a:p>
            <a:pPr lvl="4" eaLnBrk="1" hangingPunct="1">
              <a:lnSpc>
                <a:spcPct val="90000"/>
              </a:lnSpc>
            </a:pPr>
            <a:r>
              <a:rPr lang="en-GB" sz="2800" b="1" dirty="0" smtClean="0"/>
              <a:t>Registry work </a:t>
            </a:r>
          </a:p>
          <a:p>
            <a:pPr lvl="4" eaLnBrk="1" hangingPunct="1">
              <a:lnSpc>
                <a:spcPct val="90000"/>
              </a:lnSpc>
              <a:buNone/>
            </a:pPr>
            <a:r>
              <a:rPr lang="en-GB" b="1" dirty="0" smtClean="0"/>
              <a:t>(part-funded by </a:t>
            </a:r>
            <a:r>
              <a:rPr lang="en-GB" b="1" dirty="0" err="1" smtClean="0"/>
              <a:t>Jisc</a:t>
            </a:r>
            <a:r>
              <a:rPr lang="en-GB" b="1" dirty="0" smtClean="0"/>
              <a:t>)</a:t>
            </a:r>
          </a:p>
          <a:p>
            <a:endParaRPr lang="en-GB" dirty="0" smtClean="0"/>
          </a:p>
          <a:p>
            <a:pPr>
              <a:buFontTx/>
              <a:buNone/>
            </a:pPr>
            <a:endParaRPr lang="en-GB" dirty="0" smtClean="0"/>
          </a:p>
          <a:p>
            <a:pPr>
              <a:buFontTx/>
              <a:buNone/>
            </a:pPr>
            <a:endParaRPr lang="en-GB" dirty="0" smtClean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eaLnBrk="0" hangingPunct="0">
              <a:lnSpc>
                <a:spcPct val="90000"/>
              </a:lnSpc>
              <a:defRPr/>
            </a:pPr>
            <a:r>
              <a:rPr lang="en-GB" sz="3000" kern="0" dirty="0">
                <a:solidFill>
                  <a:schemeClr val="bg1"/>
                </a:solidFill>
                <a:latin typeface="+mj-lt"/>
                <a:ea typeface="Arial" pitchFamily="-105" charset="0"/>
                <a:cs typeface="+mj-cs"/>
              </a:rPr>
              <a:t>Data Registry</a:t>
            </a:r>
          </a:p>
        </p:txBody>
      </p:sp>
      <p:pic>
        <p:nvPicPr>
          <p:cNvPr id="20484" name="Picture 5" descr="data storag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92713" y="1666875"/>
            <a:ext cx="4713287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18424" y="6076950"/>
            <a:ext cx="518702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000" dirty="0" smtClean="0">
              <a:hlinkClick r:id="rId4"/>
            </a:endParaRPr>
          </a:p>
          <a:p>
            <a:r>
              <a:rPr lang="en-GB" sz="2000" dirty="0" smtClean="0">
                <a:hlinkClick r:id="rId4"/>
              </a:rPr>
              <a:t>http://cerif4datasets.wordpress.com/</a:t>
            </a:r>
            <a:endParaRPr lang="en-GB" sz="2000" dirty="0" smtClean="0"/>
          </a:p>
          <a:p>
            <a:endParaRPr lang="en-GB" sz="2000" dirty="0"/>
          </a:p>
        </p:txBody>
      </p:sp>
    </p:spTree>
  </p:cSld>
  <p:clrMapOvr>
    <a:masterClrMapping/>
  </p:clrMapOvr>
  <p:transition advTm="76901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6"/>
</p:tagLst>
</file>

<file path=ppt/theme/theme1.xml><?xml version="1.0" encoding="utf-8"?>
<a:theme xmlns:a="http://schemas.openxmlformats.org/drawingml/2006/main" name="standardWhite">
  <a:themeElements>
    <a:clrScheme name="Default Design 1">
      <a:dk1>
        <a:srgbClr val="000000"/>
      </a:dk1>
      <a:lt1>
        <a:srgbClr val="FFFFFF"/>
      </a:lt1>
      <a:dk2>
        <a:srgbClr val="003C69"/>
      </a:dk2>
      <a:lt2>
        <a:srgbClr val="808080"/>
      </a:lt2>
      <a:accent1>
        <a:srgbClr val="1C598C"/>
      </a:accent1>
      <a:accent2>
        <a:srgbClr val="4386AF"/>
      </a:accent2>
      <a:accent3>
        <a:srgbClr val="FFFFFF"/>
      </a:accent3>
      <a:accent4>
        <a:srgbClr val="000000"/>
      </a:accent4>
      <a:accent5>
        <a:srgbClr val="ABB5C5"/>
      </a:accent5>
      <a:accent6>
        <a:srgbClr val="3C799E"/>
      </a:accent6>
      <a:hlink>
        <a:srgbClr val="92BCD6"/>
      </a:hlink>
      <a:folHlink>
        <a:srgbClr val="C5DBE9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3C69"/>
        </a:dk2>
        <a:lt2>
          <a:srgbClr val="808080"/>
        </a:lt2>
        <a:accent1>
          <a:srgbClr val="1C598C"/>
        </a:accent1>
        <a:accent2>
          <a:srgbClr val="4386AF"/>
        </a:accent2>
        <a:accent3>
          <a:srgbClr val="FFFFFF"/>
        </a:accent3>
        <a:accent4>
          <a:srgbClr val="000000"/>
        </a:accent4>
        <a:accent5>
          <a:srgbClr val="ABB5C5"/>
        </a:accent5>
        <a:accent6>
          <a:srgbClr val="3C799E"/>
        </a:accent6>
        <a:hlink>
          <a:srgbClr val="92BCD6"/>
        </a:hlink>
        <a:folHlink>
          <a:srgbClr val="C5DBE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5A2669"/>
        </a:dk2>
        <a:lt2>
          <a:srgbClr val="808080"/>
        </a:lt2>
        <a:accent1>
          <a:srgbClr val="815595"/>
        </a:accent1>
        <a:accent2>
          <a:srgbClr val="A580B6"/>
        </a:accent2>
        <a:accent3>
          <a:srgbClr val="FFFFFF"/>
        </a:accent3>
        <a:accent4>
          <a:srgbClr val="000000"/>
        </a:accent4>
        <a:accent5>
          <a:srgbClr val="C1B4C8"/>
        </a:accent5>
        <a:accent6>
          <a:srgbClr val="9573A5"/>
        </a:accent6>
        <a:hlink>
          <a:srgbClr val="C6AFD1"/>
        </a:hlink>
        <a:folHlink>
          <a:srgbClr val="E3D8E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White 1">
        <a:dk1>
          <a:srgbClr val="000000"/>
        </a:dk1>
        <a:lt1>
          <a:srgbClr val="FFFFFF"/>
        </a:lt1>
        <a:dk2>
          <a:srgbClr val="003C69"/>
        </a:dk2>
        <a:lt2>
          <a:srgbClr val="808080"/>
        </a:lt2>
        <a:accent1>
          <a:srgbClr val="1C598C"/>
        </a:accent1>
        <a:accent2>
          <a:srgbClr val="4386AF"/>
        </a:accent2>
        <a:accent3>
          <a:srgbClr val="FFFFFF"/>
        </a:accent3>
        <a:accent4>
          <a:srgbClr val="000000"/>
        </a:accent4>
        <a:accent5>
          <a:srgbClr val="ABB5C5"/>
        </a:accent5>
        <a:accent6>
          <a:srgbClr val="3C799E"/>
        </a:accent6>
        <a:hlink>
          <a:srgbClr val="92BCD6"/>
        </a:hlink>
        <a:folHlink>
          <a:srgbClr val="C5DBE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White 2">
        <a:dk1>
          <a:srgbClr val="000000"/>
        </a:dk1>
        <a:lt1>
          <a:srgbClr val="FFFFFF"/>
        </a:lt1>
        <a:dk2>
          <a:srgbClr val="5A266A"/>
        </a:dk2>
        <a:lt2>
          <a:srgbClr val="808080"/>
        </a:lt2>
        <a:accent1>
          <a:srgbClr val="815595"/>
        </a:accent1>
        <a:accent2>
          <a:srgbClr val="A580B6"/>
        </a:accent2>
        <a:accent3>
          <a:srgbClr val="FFFFFF"/>
        </a:accent3>
        <a:accent4>
          <a:srgbClr val="000000"/>
        </a:accent4>
        <a:accent5>
          <a:srgbClr val="C1B4C8"/>
        </a:accent5>
        <a:accent6>
          <a:srgbClr val="9573A5"/>
        </a:accent6>
        <a:hlink>
          <a:srgbClr val="C6AFD1"/>
        </a:hlink>
        <a:folHlink>
          <a:srgbClr val="E3D8E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White 3">
        <a:dk1>
          <a:srgbClr val="000000"/>
        </a:dk1>
        <a:lt1>
          <a:srgbClr val="FFFFFF"/>
        </a:lt1>
        <a:dk2>
          <a:srgbClr val="693F58"/>
        </a:dk2>
        <a:lt2>
          <a:srgbClr val="808080"/>
        </a:lt2>
        <a:accent1>
          <a:srgbClr val="92587B"/>
        </a:accent1>
        <a:accent2>
          <a:srgbClr val="B88AA5"/>
        </a:accent2>
        <a:accent3>
          <a:srgbClr val="FFFFFF"/>
        </a:accent3>
        <a:accent4>
          <a:srgbClr val="000000"/>
        </a:accent4>
        <a:accent5>
          <a:srgbClr val="C7B4BF"/>
        </a:accent5>
        <a:accent6>
          <a:srgbClr val="A67D95"/>
        </a:accent6>
        <a:hlink>
          <a:srgbClr val="DEC8D5"/>
        </a:hlink>
        <a:folHlink>
          <a:srgbClr val="EFE5E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White 4">
        <a:dk1>
          <a:srgbClr val="000000"/>
        </a:dk1>
        <a:lt1>
          <a:srgbClr val="FFFFFF"/>
        </a:lt1>
        <a:dk2>
          <a:srgbClr val="813C49"/>
        </a:dk2>
        <a:lt2>
          <a:srgbClr val="808080"/>
        </a:lt2>
        <a:accent1>
          <a:srgbClr val="A54D5E"/>
        </a:accent1>
        <a:accent2>
          <a:srgbClr val="BD717F"/>
        </a:accent2>
        <a:accent3>
          <a:srgbClr val="FFFFFF"/>
        </a:accent3>
        <a:accent4>
          <a:srgbClr val="000000"/>
        </a:accent4>
        <a:accent5>
          <a:srgbClr val="CFB2B6"/>
        </a:accent5>
        <a:accent6>
          <a:srgbClr val="AB6672"/>
        </a:accent6>
        <a:hlink>
          <a:srgbClr val="D8ACB4"/>
        </a:hlink>
        <a:folHlink>
          <a:srgbClr val="E9CFD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White 5">
        <a:dk1>
          <a:srgbClr val="000000"/>
        </a:dk1>
        <a:lt1>
          <a:srgbClr val="FFFFFF"/>
        </a:lt1>
        <a:dk2>
          <a:srgbClr val="433F6D"/>
        </a:dk2>
        <a:lt2>
          <a:srgbClr val="808080"/>
        </a:lt2>
        <a:accent1>
          <a:srgbClr val="5F5999"/>
        </a:accent1>
        <a:accent2>
          <a:srgbClr val="8B86B8"/>
        </a:accent2>
        <a:accent3>
          <a:srgbClr val="FFFFFF"/>
        </a:accent3>
        <a:accent4>
          <a:srgbClr val="000000"/>
        </a:accent4>
        <a:accent5>
          <a:srgbClr val="B6B5CA"/>
        </a:accent5>
        <a:accent6>
          <a:srgbClr val="7D79A6"/>
        </a:accent6>
        <a:hlink>
          <a:srgbClr val="C2C0DA"/>
        </a:hlink>
        <a:folHlink>
          <a:srgbClr val="D6D5E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White 6">
        <a:dk1>
          <a:srgbClr val="000000"/>
        </a:dk1>
        <a:lt1>
          <a:srgbClr val="FFFFFF"/>
        </a:lt1>
        <a:dk2>
          <a:srgbClr val="20628D"/>
        </a:dk2>
        <a:lt2>
          <a:srgbClr val="808080"/>
        </a:lt2>
        <a:accent1>
          <a:srgbClr val="4A98B0"/>
        </a:accent1>
        <a:accent2>
          <a:srgbClr val="78B3C6"/>
        </a:accent2>
        <a:accent3>
          <a:srgbClr val="FFFFFF"/>
        </a:accent3>
        <a:accent4>
          <a:srgbClr val="000000"/>
        </a:accent4>
        <a:accent5>
          <a:srgbClr val="B1CAD4"/>
        </a:accent5>
        <a:accent6>
          <a:srgbClr val="6CA2B3"/>
        </a:accent6>
        <a:hlink>
          <a:srgbClr val="A1CAD7"/>
        </a:hlink>
        <a:folHlink>
          <a:srgbClr val="C4DE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White 7">
        <a:dk1>
          <a:srgbClr val="000000"/>
        </a:dk1>
        <a:lt1>
          <a:srgbClr val="FFFFFF"/>
        </a:lt1>
        <a:dk2>
          <a:srgbClr val="305C74"/>
        </a:dk2>
        <a:lt2>
          <a:srgbClr val="808080"/>
        </a:lt2>
        <a:accent1>
          <a:srgbClr val="4381A3"/>
        </a:accent1>
        <a:accent2>
          <a:srgbClr val="77AAC7"/>
        </a:accent2>
        <a:accent3>
          <a:srgbClr val="FFFFFF"/>
        </a:accent3>
        <a:accent4>
          <a:srgbClr val="000000"/>
        </a:accent4>
        <a:accent5>
          <a:srgbClr val="B0C1CE"/>
        </a:accent5>
        <a:accent6>
          <a:srgbClr val="6B9AB4"/>
        </a:accent6>
        <a:hlink>
          <a:srgbClr val="B8D3E2"/>
        </a:hlink>
        <a:folHlink>
          <a:srgbClr val="D6E5E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White 8">
        <a:dk1>
          <a:srgbClr val="000000"/>
        </a:dk1>
        <a:lt1>
          <a:srgbClr val="FFFFFF"/>
        </a:lt1>
        <a:dk2>
          <a:srgbClr val="40685B"/>
        </a:dk2>
        <a:lt2>
          <a:srgbClr val="808080"/>
        </a:lt2>
        <a:accent1>
          <a:srgbClr val="619D89"/>
        </a:accent1>
        <a:accent2>
          <a:srgbClr val="95BDB0"/>
        </a:accent2>
        <a:accent3>
          <a:srgbClr val="FFFFFF"/>
        </a:accent3>
        <a:accent4>
          <a:srgbClr val="000000"/>
        </a:accent4>
        <a:accent5>
          <a:srgbClr val="B7CCC4"/>
        </a:accent5>
        <a:accent6>
          <a:srgbClr val="87AB9F"/>
        </a:accent6>
        <a:hlink>
          <a:srgbClr val="CEE0DA"/>
        </a:hlink>
        <a:folHlink>
          <a:srgbClr val="DCE8E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White 9">
        <a:dk1>
          <a:srgbClr val="000000"/>
        </a:dk1>
        <a:lt1>
          <a:srgbClr val="FFFFFF"/>
        </a:lt1>
        <a:dk2>
          <a:srgbClr val="8B4A1D"/>
        </a:dk2>
        <a:lt2>
          <a:srgbClr val="808080"/>
        </a:lt2>
        <a:accent1>
          <a:srgbClr val="A96B45"/>
        </a:accent1>
        <a:accent2>
          <a:srgbClr val="C79577"/>
        </a:accent2>
        <a:accent3>
          <a:srgbClr val="FFFFFF"/>
        </a:accent3>
        <a:accent4>
          <a:srgbClr val="000000"/>
        </a:accent4>
        <a:accent5>
          <a:srgbClr val="D1BAB0"/>
        </a:accent5>
        <a:accent6>
          <a:srgbClr val="B4876B"/>
        </a:accent6>
        <a:hlink>
          <a:srgbClr val="DEC2B0"/>
        </a:hlink>
        <a:folHlink>
          <a:srgbClr val="EAD9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1041</TotalTime>
  <Words>694</Words>
  <Application>Microsoft Office PowerPoint</Application>
  <PresentationFormat>A4 Paper (210x297 mm)</PresentationFormat>
  <Paragraphs>141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standardWhite</vt:lpstr>
      <vt:lpstr>Research Data Management November 2013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What MUST staff do?</vt:lpstr>
    </vt:vector>
  </TitlesOfParts>
  <Company>University of Glasgow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Presentation title here</dc:title>
  <dc:creator>Lynn Bell</dc:creator>
  <cp:lastModifiedBy>vmc2y</cp:lastModifiedBy>
  <cp:revision>441</cp:revision>
  <dcterms:created xsi:type="dcterms:W3CDTF">2010-08-13T14:02:38Z</dcterms:created>
  <dcterms:modified xsi:type="dcterms:W3CDTF">2013-11-22T11:14:23Z</dcterms:modified>
</cp:coreProperties>
</file>